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4" r:id="rId3"/>
    <p:sldId id="257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Cordia New" panose="020B0304020202020204" pitchFamily="34" charset="-34"/>
      <p:regular r:id="rId8"/>
      <p:bold r:id="rId9"/>
      <p:italic r:id="rId10"/>
      <p:boldItalic r:id="rId11"/>
    </p:embeddedFont>
    <p:embeddedFont>
      <p:font typeface="2005_iannnnnGMO" panose="02000000000000000000" pitchFamily="2" charset="0"/>
      <p:regular r:id="rId12"/>
    </p:embeddedFont>
    <p:embeddedFont>
      <p:font typeface="Athiti Medium" panose="00000600000000000000" pitchFamily="2" charset="-34"/>
      <p:regular r:id="rId13"/>
    </p:embeddedFont>
    <p:embeddedFont>
      <p:font typeface="TH SarabunPSK" panose="020B0500040200020003" pitchFamily="34" charset="-34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Angsana New" panose="02020603050405020304" pitchFamily="18" charset="-34"/>
      <p:regular r:id="rId22"/>
      <p:bold r:id="rId23"/>
      <p:italic r:id="rId24"/>
      <p:boldItalic r:id="rId25"/>
    </p:embeddedFont>
    <p:embeddedFont>
      <p:font typeface="Athiti" panose="00000500000000000000" pitchFamily="2" charset="-34"/>
      <p:regular r:id="rId26"/>
      <p:bold r:id="rId27"/>
    </p:embeddedFont>
    <p:embeddedFont>
      <p:font typeface="Calibri Light" panose="020F0302020204030204" pitchFamily="34" charset="0"/>
      <p:regular r:id="rId28"/>
      <p:italic r:id="rId29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CA4D"/>
    <a:srgbClr val="46B29D"/>
    <a:srgbClr val="F53855"/>
    <a:srgbClr val="324D5C"/>
    <a:srgbClr val="E37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75" d="100"/>
          <a:sy n="75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font" Target="fonts/font21.fntdata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467DE-23E7-424B-9834-855C4FDC8B5F}" type="datetimeFigureOut">
              <a:rPr lang="th-TH" smtClean="0"/>
              <a:t>13/03/61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48E2-8F91-404A-B794-D72400AEF21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066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467DE-23E7-424B-9834-855C4FDC8B5F}" type="datetimeFigureOut">
              <a:rPr lang="th-TH" smtClean="0"/>
              <a:t>13/03/61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48E2-8F91-404A-B794-D72400AEF21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629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467DE-23E7-424B-9834-855C4FDC8B5F}" type="datetimeFigureOut">
              <a:rPr lang="th-TH" smtClean="0"/>
              <a:t>13/03/61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48E2-8F91-404A-B794-D72400AEF21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06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467DE-23E7-424B-9834-855C4FDC8B5F}" type="datetimeFigureOut">
              <a:rPr lang="th-TH" smtClean="0"/>
              <a:t>13/03/61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48E2-8F91-404A-B794-D72400AEF21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1076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467DE-23E7-424B-9834-855C4FDC8B5F}" type="datetimeFigureOut">
              <a:rPr lang="th-TH" smtClean="0"/>
              <a:t>13/03/61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48E2-8F91-404A-B794-D72400AEF21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03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467DE-23E7-424B-9834-855C4FDC8B5F}" type="datetimeFigureOut">
              <a:rPr lang="th-TH" smtClean="0"/>
              <a:t>13/03/61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48E2-8F91-404A-B794-D72400AEF21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5887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467DE-23E7-424B-9834-855C4FDC8B5F}" type="datetimeFigureOut">
              <a:rPr lang="th-TH" smtClean="0"/>
              <a:t>13/03/61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48E2-8F91-404A-B794-D72400AEF21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074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467DE-23E7-424B-9834-855C4FDC8B5F}" type="datetimeFigureOut">
              <a:rPr lang="th-TH" smtClean="0"/>
              <a:t>13/03/61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48E2-8F91-404A-B794-D72400AEF21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2360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467DE-23E7-424B-9834-855C4FDC8B5F}" type="datetimeFigureOut">
              <a:rPr lang="th-TH" smtClean="0"/>
              <a:t>13/03/61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48E2-8F91-404A-B794-D72400AEF21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8205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467DE-23E7-424B-9834-855C4FDC8B5F}" type="datetimeFigureOut">
              <a:rPr lang="th-TH" smtClean="0"/>
              <a:t>13/03/61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48E2-8F91-404A-B794-D72400AEF21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046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467DE-23E7-424B-9834-855C4FDC8B5F}" type="datetimeFigureOut">
              <a:rPr lang="th-TH" smtClean="0"/>
              <a:t>13/03/61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48E2-8F91-404A-B794-D72400AEF21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1141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467DE-23E7-424B-9834-855C4FDC8B5F}" type="datetimeFigureOut">
              <a:rPr lang="th-TH" smtClean="0"/>
              <a:t>13/03/61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F48E2-8F91-404A-B794-D72400AEF21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1615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B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-621069" y="3101124"/>
            <a:ext cx="13890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  <a:spcAft>
                <a:spcPts val="0"/>
              </a:spcAft>
            </a:pPr>
            <a:r>
              <a:rPr lang="th-TH" sz="3200" dirty="0" smtClean="0">
                <a:solidFill>
                  <a:schemeClr val="bg1"/>
                </a:solidFill>
                <a:effectLst/>
                <a:latin typeface="Athiti Medium" panose="00000600000000000000" pitchFamily="2" charset="-34"/>
                <a:ea typeface="TH SarabunPSK" panose="020B0500040200020003" pitchFamily="34" charset="-34"/>
                <a:cs typeface="Athiti Medium" panose="00000600000000000000" pitchFamily="2" charset="-34"/>
              </a:rPr>
              <a:t>ระบบช่วยเหลือนักเรียนและจัดการฐานข้อมูล</a:t>
            </a:r>
          </a:p>
          <a:p>
            <a:pPr algn="ctr">
              <a:lnSpc>
                <a:spcPts val="1600"/>
              </a:lnSpc>
              <a:spcAft>
                <a:spcPts val="0"/>
              </a:spcAft>
            </a:pPr>
            <a:endParaRPr lang="th-TH" sz="3200" dirty="0">
              <a:solidFill>
                <a:schemeClr val="bg1"/>
              </a:solidFill>
              <a:latin typeface="Athiti Medium" panose="00000600000000000000" pitchFamily="2" charset="-34"/>
              <a:ea typeface="TH SarabunPSK" panose="020B0500040200020003" pitchFamily="34" charset="-34"/>
              <a:cs typeface="Athiti Medium" panose="00000600000000000000" pitchFamily="2" charset="-34"/>
            </a:endParaRPr>
          </a:p>
          <a:p>
            <a:pPr algn="ctr">
              <a:lnSpc>
                <a:spcPts val="1600"/>
              </a:lnSpc>
              <a:spcAft>
                <a:spcPts val="0"/>
              </a:spcAft>
            </a:pPr>
            <a:r>
              <a:rPr lang="th-TH" sz="3200" dirty="0" smtClean="0">
                <a:solidFill>
                  <a:schemeClr val="bg1"/>
                </a:solidFill>
                <a:effectLst/>
                <a:latin typeface="Athiti Medium" panose="00000600000000000000" pitchFamily="2" charset="-34"/>
                <a:ea typeface="TH SarabunPSK" panose="020B0500040200020003" pitchFamily="34" charset="-34"/>
                <a:cs typeface="Athiti Medium" panose="00000600000000000000" pitchFamily="2" charset="-34"/>
              </a:rPr>
              <a:t>ห้องปฏิบัติการทางวิทยาศาสตร์</a:t>
            </a:r>
            <a:endParaRPr lang="en-US" sz="2000" dirty="0" smtClean="0">
              <a:solidFill>
                <a:schemeClr val="bg1"/>
              </a:solidFill>
              <a:effectLst/>
              <a:latin typeface="Athiti Medium" panose="00000600000000000000" pitchFamily="2" charset="-34"/>
              <a:ea typeface="Calibri" panose="020F0502020204030204" pitchFamily="34" charset="0"/>
              <a:cs typeface="Athiti Medium" panose="00000600000000000000" pitchFamily="2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-1684906" y="4550684"/>
            <a:ext cx="15812384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  <a:spcAft>
                <a:spcPts val="0"/>
              </a:spcAft>
            </a:pPr>
            <a:r>
              <a:rPr lang="en-US" sz="3600" dirty="0" smtClean="0">
                <a:solidFill>
                  <a:srgbClr val="324D5C"/>
                </a:solidFill>
                <a:effectLst/>
                <a:latin typeface="Athiti Medium" panose="00000600000000000000" pitchFamily="2" charset="-34"/>
                <a:ea typeface="TH SarabunPSK" panose="020B0500040200020003" pitchFamily="34" charset="-34"/>
                <a:cs typeface="Athiti Medium" panose="00000600000000000000" pitchFamily="2" charset="-34"/>
              </a:rPr>
              <a:t>Science Laboratory Assistant and Management System</a:t>
            </a:r>
          </a:p>
          <a:p>
            <a:pPr algn="ctr">
              <a:lnSpc>
                <a:spcPts val="1600"/>
              </a:lnSpc>
              <a:spcAft>
                <a:spcPts val="0"/>
              </a:spcAft>
            </a:pPr>
            <a:endParaRPr lang="en-US" sz="3600" dirty="0">
              <a:solidFill>
                <a:srgbClr val="324D5C"/>
              </a:solidFill>
              <a:latin typeface="Athiti Medium" panose="00000600000000000000" pitchFamily="2" charset="-34"/>
              <a:ea typeface="TH SarabunPSK" panose="020B0500040200020003" pitchFamily="34" charset="-34"/>
              <a:cs typeface="Athiti Medium" panose="00000600000000000000" pitchFamily="2" charset="-34"/>
            </a:endParaRPr>
          </a:p>
          <a:p>
            <a:pPr algn="ctr">
              <a:lnSpc>
                <a:spcPts val="1600"/>
              </a:lnSpc>
              <a:spcAft>
                <a:spcPts val="0"/>
              </a:spcAft>
            </a:pPr>
            <a:r>
              <a:rPr lang="en-US" sz="3600" dirty="0" smtClean="0">
                <a:solidFill>
                  <a:srgbClr val="324D5C"/>
                </a:solidFill>
                <a:effectLst/>
                <a:latin typeface="Athiti Medium" panose="00000600000000000000" pitchFamily="2" charset="-34"/>
                <a:ea typeface="TH SarabunPSK" panose="020B0500040200020003" pitchFamily="34" charset="-34"/>
                <a:cs typeface="Athiti Medium" panose="00000600000000000000" pitchFamily="2" charset="-34"/>
              </a:rPr>
              <a:t> </a:t>
            </a:r>
            <a:endParaRPr lang="th-TH" sz="3600" dirty="0" smtClean="0">
              <a:solidFill>
                <a:srgbClr val="324D5C"/>
              </a:solidFill>
              <a:effectLst/>
              <a:latin typeface="Athiti Medium" panose="00000600000000000000" pitchFamily="2" charset="-34"/>
              <a:ea typeface="TH SarabunPSK" panose="020B0500040200020003" pitchFamily="34" charset="-34"/>
              <a:cs typeface="Athiti Medium" panose="00000600000000000000" pitchFamily="2" charset="-34"/>
            </a:endParaRPr>
          </a:p>
          <a:p>
            <a:pPr algn="ctr">
              <a:lnSpc>
                <a:spcPts val="1600"/>
              </a:lnSpc>
              <a:spcAft>
                <a:spcPts val="0"/>
              </a:spcAft>
            </a:pPr>
            <a:r>
              <a:rPr lang="th-TH" sz="3600" dirty="0" smtClean="0">
                <a:solidFill>
                  <a:srgbClr val="324D5C"/>
                </a:solidFill>
                <a:latin typeface="Athiti Medium" panose="00000600000000000000" pitchFamily="2" charset="-34"/>
                <a:ea typeface="TH SarabunPSK" panose="020B0500040200020003" pitchFamily="34" charset="-34"/>
                <a:cs typeface="Athiti Medium" panose="00000600000000000000" pitchFamily="2" charset="-34"/>
              </a:rPr>
              <a:t>(</a:t>
            </a:r>
            <a:r>
              <a:rPr lang="en-US" sz="3600" dirty="0" err="1" smtClean="0">
                <a:solidFill>
                  <a:srgbClr val="324D5C"/>
                </a:solidFill>
                <a:latin typeface="Athiti Medium" panose="00000600000000000000" pitchFamily="2" charset="-34"/>
                <a:ea typeface="TH SarabunPSK" panose="020B0500040200020003" pitchFamily="34" charset="-34"/>
                <a:cs typeface="Athiti Medium" panose="00000600000000000000" pitchFamily="2" charset="-34"/>
              </a:rPr>
              <a:t>ProjectLAB</a:t>
            </a:r>
            <a:r>
              <a:rPr lang="th-TH" sz="3600" dirty="0" smtClean="0">
                <a:solidFill>
                  <a:srgbClr val="324D5C"/>
                </a:solidFill>
                <a:latin typeface="Athiti Medium" panose="00000600000000000000" pitchFamily="2" charset="-34"/>
                <a:ea typeface="TH SarabunPSK" panose="020B0500040200020003" pitchFamily="34" charset="-34"/>
                <a:cs typeface="Athiti Medium" panose="00000600000000000000" pitchFamily="2" charset="-34"/>
              </a:rPr>
              <a:t>)</a:t>
            </a:r>
            <a:endParaRPr lang="en-US" sz="2400" dirty="0">
              <a:solidFill>
                <a:srgbClr val="324D5C"/>
              </a:solidFill>
              <a:effectLst/>
              <a:latin typeface="Athiti Medium" panose="00000600000000000000" pitchFamily="2" charset="-34"/>
              <a:ea typeface="Calibri" panose="020F0502020204030204" pitchFamily="34" charset="0"/>
              <a:cs typeface="Athiti Medium" panose="00000600000000000000" pitchFamily="2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7962587" y="262367"/>
            <a:ext cx="3946914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th-TH" dirty="0" smtClean="0">
                <a:effectLst/>
                <a:latin typeface="Athiti Medium" panose="00000600000000000000" pitchFamily="2" charset="-34"/>
                <a:ea typeface="Calibri" panose="020F0502020204030204" pitchFamily="34" charset="0"/>
                <a:cs typeface="Athiti Medium" panose="00000600000000000000" pitchFamily="2" charset="-34"/>
              </a:rPr>
              <a:t>รหัสโครงการ </a:t>
            </a:r>
            <a:r>
              <a:rPr lang="en-US" dirty="0" smtClean="0">
                <a:effectLst/>
                <a:latin typeface="Athiti Medium" panose="00000600000000000000" pitchFamily="2" charset="-34"/>
                <a:ea typeface="Calibri" panose="020F0502020204030204" pitchFamily="34" charset="0"/>
                <a:cs typeface="Athiti Medium" panose="00000600000000000000" pitchFamily="2" charset="-34"/>
              </a:rPr>
              <a:t>20p23s0015</a:t>
            </a:r>
            <a:endParaRPr lang="en-US" sz="1800" dirty="0">
              <a:effectLst/>
              <a:latin typeface="Athiti Medium" panose="00000600000000000000" pitchFamily="2" charset="-34"/>
              <a:ea typeface="Calibri" panose="020F0502020204030204" pitchFamily="34" charset="0"/>
              <a:cs typeface="Athiti Medium" panose="00000600000000000000" pitchFamily="2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154" y="1107818"/>
            <a:ext cx="1614001" cy="1614001"/>
          </a:xfrm>
          <a:prstGeom prst="rect">
            <a:avLst/>
          </a:prstGeom>
        </p:spPr>
      </p:pic>
      <p:sp>
        <p:nvSpPr>
          <p:cNvPr id="8" name="สามเหลี่ยมมุมฉาก 7"/>
          <p:cNvSpPr/>
          <p:nvPr/>
        </p:nvSpPr>
        <p:spPr>
          <a:xfrm flipV="1">
            <a:off x="0" y="-1"/>
            <a:ext cx="5072063" cy="3000374"/>
          </a:xfrm>
          <a:prstGeom prst="rtTriangle">
            <a:avLst/>
          </a:prstGeom>
          <a:solidFill>
            <a:srgbClr val="F0CA4D"/>
          </a:solidFill>
          <a:ln>
            <a:solidFill>
              <a:srgbClr val="F0CA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6" name="Picture 2" descr="ผลการค้นหารูปภาพสำหรับ ns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608919"/>
            <a:ext cx="1107287" cy="112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ผลการค้นหารูปภาพสำหรับ จภ ตรัง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9F7F8"/>
              </a:clrFrom>
              <a:clrTo>
                <a:srgbClr val="F9F7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845" y="413109"/>
            <a:ext cx="1320833" cy="132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943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B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/>
          <p:cNvSpPr/>
          <p:nvPr/>
        </p:nvSpPr>
        <p:spPr>
          <a:xfrm>
            <a:off x="-173038" y="495166"/>
            <a:ext cx="12575822" cy="936978"/>
          </a:xfrm>
          <a:prstGeom prst="rect">
            <a:avLst/>
          </a:prstGeom>
          <a:solidFill>
            <a:srgbClr val="32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กล่องข้อความ 1"/>
          <p:cNvSpPr txBox="1"/>
          <p:nvPr/>
        </p:nvSpPr>
        <p:spPr>
          <a:xfrm>
            <a:off x="1643063" y="640489"/>
            <a:ext cx="851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rgbClr val="F53855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สมาชิก</a:t>
            </a:r>
            <a:endParaRPr lang="th-TH" sz="3600" b="1" dirty="0">
              <a:solidFill>
                <a:srgbClr val="F53855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1078529" y="2214563"/>
            <a:ext cx="100726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b="1" dirty="0" err="1">
                <a:solidFill>
                  <a:srgbClr val="324D5C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นายป</a:t>
            </a:r>
            <a:r>
              <a:rPr lang="th-TH" sz="3200" b="1" dirty="0">
                <a:solidFill>
                  <a:srgbClr val="324D5C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ภาณ </a:t>
            </a:r>
            <a:r>
              <a:rPr lang="th-TH" sz="3200" b="1" dirty="0" err="1">
                <a:solidFill>
                  <a:srgbClr val="324D5C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ยิว</a:t>
            </a:r>
            <a:r>
              <a:rPr lang="th-TH" sz="3200" b="1" dirty="0" smtClean="0">
                <a:solidFill>
                  <a:srgbClr val="324D5C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สิว</a:t>
            </a:r>
            <a:endParaRPr lang="en-US" sz="3200" b="1" dirty="0">
              <a:solidFill>
                <a:srgbClr val="324D5C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  <a:p>
            <a:pPr algn="ctr"/>
            <a:r>
              <a:rPr lang="th-TH" sz="3200" b="1" dirty="0" smtClean="0">
                <a:solidFill>
                  <a:srgbClr val="324D5C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นางสาว</a:t>
            </a:r>
            <a:r>
              <a:rPr lang="th-TH" sz="3200" b="1" dirty="0" err="1">
                <a:solidFill>
                  <a:srgbClr val="324D5C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ธมลวรรณ</a:t>
            </a:r>
            <a:r>
              <a:rPr lang="th-TH" sz="3200" b="1" dirty="0">
                <a:solidFill>
                  <a:srgbClr val="324D5C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คง</a:t>
            </a:r>
            <a:r>
              <a:rPr lang="th-TH" sz="3200" b="1" dirty="0" smtClean="0">
                <a:solidFill>
                  <a:srgbClr val="324D5C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เกลี้ยง</a:t>
            </a:r>
            <a:endParaRPr lang="en-US" sz="3200" b="1" dirty="0">
              <a:solidFill>
                <a:srgbClr val="324D5C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  <a:p>
            <a:pPr algn="ctr"/>
            <a:r>
              <a:rPr lang="th-TH" sz="3200" b="1" dirty="0" smtClean="0">
                <a:solidFill>
                  <a:srgbClr val="324D5C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นาย</a:t>
            </a:r>
            <a:r>
              <a:rPr lang="th-TH" sz="3200" b="1" dirty="0" err="1">
                <a:solidFill>
                  <a:srgbClr val="324D5C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สุกฤษฎิ์</a:t>
            </a:r>
            <a:r>
              <a:rPr lang="th-TH" sz="3200" b="1" dirty="0">
                <a:solidFill>
                  <a:srgbClr val="324D5C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</a:t>
            </a:r>
            <a:r>
              <a:rPr lang="th-TH" sz="3200" b="1" dirty="0" smtClean="0">
                <a:solidFill>
                  <a:srgbClr val="324D5C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ส่งเสริม</a:t>
            </a:r>
          </a:p>
          <a:p>
            <a:pPr algn="ctr"/>
            <a:endParaRPr lang="th-TH" sz="3200" b="1" dirty="0">
              <a:solidFill>
                <a:srgbClr val="324D5C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  <a:p>
            <a:pPr algn="ctr"/>
            <a:r>
              <a:rPr lang="th-TH" sz="2400" b="1" dirty="0">
                <a:solidFill>
                  <a:srgbClr val="F0CA4D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อาจารย์ที่ปรึกษา</a:t>
            </a:r>
            <a:endParaRPr lang="en-US" sz="2400" b="1" dirty="0">
              <a:solidFill>
                <a:srgbClr val="F0CA4D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  <a:p>
            <a:pPr algn="ctr"/>
            <a:r>
              <a:rPr lang="th-TH" sz="2400" b="1" dirty="0">
                <a:solidFill>
                  <a:srgbClr val="F0CA4D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นาย</a:t>
            </a:r>
            <a:r>
              <a:rPr lang="th-TH" sz="2400" b="1" dirty="0" err="1">
                <a:solidFill>
                  <a:srgbClr val="F0CA4D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เอนก</a:t>
            </a:r>
            <a:r>
              <a:rPr lang="th-TH" sz="2400" b="1" dirty="0">
                <a:solidFill>
                  <a:srgbClr val="F0CA4D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ถนอมผล</a:t>
            </a:r>
            <a:r>
              <a:rPr lang="en-US" sz="2400" b="1" dirty="0">
                <a:solidFill>
                  <a:srgbClr val="F0CA4D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/>
            </a:r>
            <a:br>
              <a:rPr lang="en-US" sz="2400" b="1" dirty="0">
                <a:solidFill>
                  <a:srgbClr val="F0CA4D"/>
                </a:solidFill>
                <a:latin typeface="Athiti" panose="00000500000000000000" pitchFamily="2" charset="-34"/>
                <a:cs typeface="Athiti" panose="00000500000000000000" pitchFamily="2" charset="-34"/>
              </a:rPr>
            </a:br>
            <a:r>
              <a:rPr lang="th-TH" sz="2400" b="1" dirty="0">
                <a:solidFill>
                  <a:srgbClr val="F0CA4D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นางสุวิมล  ถนอมผล</a:t>
            </a:r>
            <a:endParaRPr lang="en-US" sz="2400" b="1" dirty="0">
              <a:solidFill>
                <a:srgbClr val="F0CA4D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  <a:p>
            <a:pPr algn="ctr"/>
            <a:endParaRPr lang="th-TH" sz="3200" b="1" dirty="0">
              <a:solidFill>
                <a:srgbClr val="324D5C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  <a:p>
            <a:pPr algn="ctr"/>
            <a:r>
              <a:rPr lang="th-TH" sz="3200" b="1" dirty="0" smtClean="0">
                <a:solidFill>
                  <a:srgbClr val="324D5C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นักเรียนจุฬา</a:t>
            </a:r>
            <a:r>
              <a:rPr lang="th-TH" sz="3200" b="1" dirty="0" err="1" smtClean="0">
                <a:solidFill>
                  <a:srgbClr val="324D5C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ภรณ</a:t>
            </a:r>
            <a:r>
              <a:rPr lang="th-TH" sz="3200" b="1" dirty="0" smtClean="0">
                <a:solidFill>
                  <a:srgbClr val="324D5C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ราชวิทยาลัย ตรัง</a:t>
            </a:r>
            <a:endParaRPr lang="en-US" sz="3200" b="1" dirty="0">
              <a:solidFill>
                <a:srgbClr val="324D5C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756" y="2885214"/>
            <a:ext cx="2544036" cy="25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43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B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คำบรรยายภาพแบบสี่เหลี่ยม 7"/>
          <p:cNvSpPr/>
          <p:nvPr/>
        </p:nvSpPr>
        <p:spPr>
          <a:xfrm flipH="1">
            <a:off x="192877" y="277809"/>
            <a:ext cx="2950372" cy="2503048"/>
          </a:xfrm>
          <a:prstGeom prst="wedgeRectCallout">
            <a:avLst>
              <a:gd name="adj1" fmla="val -38019"/>
              <a:gd name="adj2" fmla="val 72814"/>
            </a:avLst>
          </a:prstGeom>
          <a:solidFill>
            <a:srgbClr val="F0CA4D"/>
          </a:solidFill>
          <a:ln>
            <a:solidFill>
              <a:srgbClr val="F0CA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95" y="607921"/>
            <a:ext cx="2172936" cy="2172936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664366" y="3346979"/>
            <a:ext cx="3171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000" dirty="0" smtClean="0">
                <a:solidFill>
                  <a:srgbClr val="324D5C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บทนำ</a:t>
            </a:r>
            <a:endParaRPr lang="th-TH" sz="8000" dirty="0">
              <a:solidFill>
                <a:srgbClr val="324D5C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3143249" y="2195070"/>
            <a:ext cx="8867775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  <a:spcAft>
                <a:spcPts val="0"/>
              </a:spcAft>
            </a:pPr>
            <a:r>
              <a:rPr lang="th-TH" sz="2400" dirty="0" smtClean="0">
                <a:solidFill>
                  <a:schemeClr val="bg1"/>
                </a:solidFill>
                <a:latin typeface="Athiti Medium" panose="00000600000000000000" pitchFamily="2" charset="-34"/>
                <a:ea typeface="TH SarabunPSK" panose="020B0500040200020003" pitchFamily="34" charset="-34"/>
                <a:cs typeface="Athiti Medium" panose="00000600000000000000" pitchFamily="2" charset="-34"/>
              </a:rPr>
              <a:t>	ระบบ</a:t>
            </a:r>
            <a:r>
              <a:rPr lang="th-TH" sz="2400" dirty="0">
                <a:solidFill>
                  <a:schemeClr val="bg1"/>
                </a:solidFill>
                <a:latin typeface="Athiti Medium" panose="00000600000000000000" pitchFamily="2" charset="-34"/>
                <a:ea typeface="TH SarabunPSK" panose="020B0500040200020003" pitchFamily="34" charset="-34"/>
                <a:cs typeface="Athiti Medium" panose="00000600000000000000" pitchFamily="2" charset="-34"/>
              </a:rPr>
              <a:t>ที่ช่วยเหลือนักเรียนขณะทำการทดลอง และระบบจัดการห้องปฏิบัติการต่างๆ เช่น อุปกรณ์เหลือเท่าไร ห้องว่างสำหรับใช้ทดลองหรือไม่ 	ทางผู้จัดทำจึงศึกษาการพัฒนาโปรแกรมด้วยภาษา </a:t>
            </a:r>
            <a:r>
              <a:rPr lang="en-US" sz="2400" dirty="0">
                <a:solidFill>
                  <a:schemeClr val="bg1"/>
                </a:solidFill>
                <a:latin typeface="Athiti Medium" panose="00000600000000000000" pitchFamily="2" charset="-34"/>
                <a:ea typeface="TH SarabunPSK" panose="020B0500040200020003" pitchFamily="34" charset="-34"/>
                <a:cs typeface="Athiti Medium" panose="00000600000000000000" pitchFamily="2" charset="-34"/>
              </a:rPr>
              <a:t>PHP </a:t>
            </a:r>
            <a:r>
              <a:rPr lang="th-TH" sz="2400" dirty="0" smtClean="0">
                <a:solidFill>
                  <a:schemeClr val="bg1"/>
                </a:solidFill>
                <a:latin typeface="Athiti Medium" panose="00000600000000000000" pitchFamily="2" charset="-34"/>
                <a:ea typeface="TH SarabunPSK" panose="020B0500040200020003" pitchFamily="34" charset="-34"/>
                <a:cs typeface="Athiti Medium" panose="00000600000000000000" pitchFamily="2" charset="-34"/>
              </a:rPr>
              <a:t/>
            </a:r>
            <a:br>
              <a:rPr lang="th-TH" sz="2400" dirty="0" smtClean="0">
                <a:solidFill>
                  <a:schemeClr val="bg1"/>
                </a:solidFill>
                <a:latin typeface="Athiti Medium" panose="00000600000000000000" pitchFamily="2" charset="-34"/>
                <a:ea typeface="TH SarabunPSK" panose="020B0500040200020003" pitchFamily="34" charset="-34"/>
                <a:cs typeface="Athiti Medium" panose="00000600000000000000" pitchFamily="2" charset="-34"/>
              </a:rPr>
            </a:br>
            <a:r>
              <a:rPr lang="th-TH" sz="2400" dirty="0" smtClean="0">
                <a:solidFill>
                  <a:schemeClr val="bg1"/>
                </a:solidFill>
                <a:latin typeface="Athiti Medium" panose="00000600000000000000" pitchFamily="2" charset="-34"/>
                <a:ea typeface="TH SarabunPSK" panose="020B0500040200020003" pitchFamily="34" charset="-34"/>
                <a:cs typeface="Athiti Medium" panose="00000600000000000000" pitchFamily="2" charset="-34"/>
              </a:rPr>
              <a:t>เพื่อให้</a:t>
            </a:r>
            <a:r>
              <a:rPr lang="th-TH" sz="2400" dirty="0">
                <a:solidFill>
                  <a:schemeClr val="bg1"/>
                </a:solidFill>
                <a:latin typeface="Athiti Medium" panose="00000600000000000000" pitchFamily="2" charset="-34"/>
                <a:ea typeface="TH SarabunPSK" panose="020B0500040200020003" pitchFamily="34" charset="-34"/>
                <a:cs typeface="Athiti Medium" panose="00000600000000000000" pitchFamily="2" charset="-34"/>
              </a:rPr>
              <a:t>ออกมาในรูปแบบ </a:t>
            </a:r>
            <a:r>
              <a:rPr lang="en-US" sz="2400" dirty="0">
                <a:solidFill>
                  <a:schemeClr val="bg1"/>
                </a:solidFill>
                <a:latin typeface="Athiti Medium" panose="00000600000000000000" pitchFamily="2" charset="-34"/>
                <a:ea typeface="TH SarabunPSK" panose="020B0500040200020003" pitchFamily="34" charset="-34"/>
                <a:cs typeface="Athiti Medium" panose="00000600000000000000" pitchFamily="2" charset="-34"/>
              </a:rPr>
              <a:t>web application </a:t>
            </a:r>
            <a:r>
              <a:rPr lang="th-TH" sz="2400" dirty="0">
                <a:solidFill>
                  <a:schemeClr val="bg1"/>
                </a:solidFill>
                <a:latin typeface="Athiti Medium" panose="00000600000000000000" pitchFamily="2" charset="-34"/>
                <a:ea typeface="TH SarabunPSK" panose="020B0500040200020003" pitchFamily="34" charset="-34"/>
                <a:cs typeface="Athiti Medium" panose="00000600000000000000" pitchFamily="2" charset="-34"/>
              </a:rPr>
              <a:t>ที่สะดวกใน</a:t>
            </a:r>
            <a:r>
              <a:rPr lang="th-TH" sz="2400" dirty="0" smtClean="0">
                <a:solidFill>
                  <a:schemeClr val="bg1"/>
                </a:solidFill>
                <a:latin typeface="Athiti Medium" panose="00000600000000000000" pitchFamily="2" charset="-34"/>
                <a:ea typeface="TH SarabunPSK" panose="020B0500040200020003" pitchFamily="34" charset="-34"/>
                <a:cs typeface="Athiti Medium" panose="00000600000000000000" pitchFamily="2" charset="-34"/>
              </a:rPr>
              <a:t>การเข้าถึงได้ง่าย</a:t>
            </a:r>
            <a:endParaRPr lang="en-US" sz="2400" dirty="0">
              <a:solidFill>
                <a:schemeClr val="bg1"/>
              </a:solidFill>
              <a:effectLst/>
              <a:latin typeface="Athiti Medium" panose="00000600000000000000" pitchFamily="2" charset="-34"/>
              <a:ea typeface="Calibri" panose="020F0502020204030204" pitchFamily="34" charset="0"/>
              <a:cs typeface="Athiti Medium" panose="00000600000000000000" pitchFamily="2" charset="-34"/>
            </a:endParaRPr>
          </a:p>
        </p:txBody>
      </p:sp>
      <p:sp>
        <p:nvSpPr>
          <p:cNvPr id="4" name="สามเหลี่ยมมุมฉาก 3"/>
          <p:cNvSpPr/>
          <p:nvPr/>
        </p:nvSpPr>
        <p:spPr>
          <a:xfrm flipH="1">
            <a:off x="9048751" y="4670418"/>
            <a:ext cx="3143249" cy="2187582"/>
          </a:xfrm>
          <a:prstGeom prst="rtTriangle">
            <a:avLst/>
          </a:prstGeom>
          <a:solidFill>
            <a:srgbClr val="32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4695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-101600" y="158044"/>
            <a:ext cx="12575822" cy="936978"/>
          </a:xfrm>
          <a:prstGeom prst="rect">
            <a:avLst/>
          </a:prstGeom>
          <a:solidFill>
            <a:srgbClr val="F0C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3969908" y="303199"/>
            <a:ext cx="4652236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sz="3600" b="1" dirty="0" smtClean="0">
                <a:effectLst/>
                <a:latin typeface="Athiti Medium" panose="00000600000000000000" pitchFamily="2" charset="-34"/>
                <a:ea typeface="Calibri" panose="020F0502020204030204" pitchFamily="34" charset="0"/>
                <a:cs typeface="Athiti Medium" panose="00000600000000000000" pitchFamily="2" charset="-34"/>
              </a:rPr>
              <a:t>วัตถุประสงค์และเป้าหมาย</a:t>
            </a:r>
            <a:endParaRPr lang="en-US" sz="2000" dirty="0">
              <a:effectLst/>
              <a:latin typeface="Athiti Medium" panose="00000600000000000000" pitchFamily="2" charset="-34"/>
              <a:ea typeface="Calibri" panose="020F0502020204030204" pitchFamily="34" charset="0"/>
              <a:cs typeface="Athiti Medium" panose="00000600000000000000" pitchFamily="2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57501" y="1566747"/>
            <a:ext cx="2654894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sz="3600" b="1" dirty="0" smtClean="0">
                <a:solidFill>
                  <a:schemeClr val="bg1"/>
                </a:solidFill>
                <a:effectLst/>
                <a:latin typeface="Athiti Medium" panose="00000600000000000000" pitchFamily="2" charset="-34"/>
                <a:ea typeface="Calibri" panose="020F0502020204030204" pitchFamily="34" charset="0"/>
                <a:cs typeface="Athiti Medium" panose="00000600000000000000" pitchFamily="2" charset="-34"/>
              </a:rPr>
              <a:t>ทำเพื่อ</a:t>
            </a:r>
            <a:r>
              <a:rPr lang="th-TH" sz="3600" b="1" dirty="0" smtClean="0">
                <a:solidFill>
                  <a:schemeClr val="bg1"/>
                </a:solidFill>
                <a:latin typeface="Athiti Medium" panose="00000600000000000000" pitchFamily="2" charset="-34"/>
                <a:ea typeface="Calibri" panose="020F0502020204030204" pitchFamily="34" charset="0"/>
                <a:cs typeface="Athiti Medium" panose="00000600000000000000" pitchFamily="2" charset="-34"/>
              </a:rPr>
              <a:t>อะไร</a:t>
            </a:r>
            <a:r>
              <a:rPr lang="en-US" sz="3600" b="1" dirty="0" smtClean="0">
                <a:solidFill>
                  <a:schemeClr val="bg1"/>
                </a:solidFill>
                <a:effectLst/>
                <a:latin typeface="Athiti Medium" panose="00000600000000000000" pitchFamily="2" charset="-34"/>
                <a:ea typeface="Calibri" panose="020F0502020204030204" pitchFamily="34" charset="0"/>
                <a:cs typeface="Athiti Medium" panose="00000600000000000000" pitchFamily="2" charset="-34"/>
              </a:rPr>
              <a:t>??</a:t>
            </a:r>
            <a:endParaRPr lang="en-US" sz="2000" dirty="0">
              <a:solidFill>
                <a:schemeClr val="bg1"/>
              </a:solidFill>
              <a:effectLst/>
              <a:latin typeface="Athiti Medium" panose="00000600000000000000" pitchFamily="2" charset="-34"/>
              <a:ea typeface="Calibri" panose="020F0502020204030204" pitchFamily="34" charset="0"/>
              <a:cs typeface="Athiti Medium" panose="00000600000000000000" pitchFamily="2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378" y="200908"/>
            <a:ext cx="858530" cy="858530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457500" y="2341116"/>
            <a:ext cx="11340799" cy="1936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  <a:spcAft>
                <a:spcPts val="800"/>
              </a:spcAft>
            </a:pPr>
            <a:r>
              <a:rPr lang="th-TH" dirty="0" smtClean="0">
                <a:solidFill>
                  <a:schemeClr val="bg1"/>
                </a:solidFill>
                <a:latin typeface="Athiti" panose="00000500000000000000" pitchFamily="2" charset="-34"/>
                <a:ea typeface="Calibri" panose="020F0502020204030204" pitchFamily="34" charset="0"/>
                <a:cs typeface="Athiti" panose="00000500000000000000" pitchFamily="2" charset="-34"/>
              </a:rPr>
              <a:t>	เพื่อให้</a:t>
            </a:r>
            <a:r>
              <a:rPr lang="th-TH" dirty="0">
                <a:solidFill>
                  <a:schemeClr val="bg1"/>
                </a:solidFill>
                <a:latin typeface="Athiti" panose="00000500000000000000" pitchFamily="2" charset="-34"/>
                <a:ea typeface="Calibri" panose="020F0502020204030204" pitchFamily="34" charset="0"/>
                <a:cs typeface="Athiti" panose="00000500000000000000" pitchFamily="2" charset="-34"/>
              </a:rPr>
              <a:t>เกิดความสะดวก และง่ายในการจัดการระบบฐานข้อมูลเกี่ยวกับการยืมคืนอุปกรณ์ของ</a:t>
            </a:r>
            <a:r>
              <a:rPr lang="th-TH" dirty="0" smtClean="0">
                <a:solidFill>
                  <a:schemeClr val="bg1"/>
                </a:solidFill>
                <a:latin typeface="Athiti" panose="00000500000000000000" pitchFamily="2" charset="-34"/>
                <a:ea typeface="Calibri" panose="020F0502020204030204" pitchFamily="34" charset="0"/>
                <a:cs typeface="Athiti" panose="00000500000000000000" pitchFamily="2" charset="-34"/>
              </a:rPr>
              <a:t>ห้องปฏิบัติการให้มีประสิทธิภาพมากยิ่งขึ้น </a:t>
            </a:r>
            <a:r>
              <a:rPr lang="th-TH" dirty="0">
                <a:solidFill>
                  <a:schemeClr val="bg1"/>
                </a:solidFill>
                <a:latin typeface="Athiti" panose="00000500000000000000" pitchFamily="2" charset="-34"/>
                <a:ea typeface="Calibri" panose="020F0502020204030204" pitchFamily="34" charset="0"/>
                <a:cs typeface="Athiti" panose="00000500000000000000" pitchFamily="2" charset="-34"/>
              </a:rPr>
              <a:t>ซึ่งมีการพัฒนาระบบช่วยเหลือนักเรียนขณะทำการทดลองโดยมีการแจ้งเตือน</a:t>
            </a:r>
            <a:r>
              <a:rPr lang="th-TH" dirty="0" smtClean="0">
                <a:solidFill>
                  <a:schemeClr val="bg1"/>
                </a:solidFill>
                <a:latin typeface="Athiti" panose="00000500000000000000" pitchFamily="2" charset="-34"/>
                <a:ea typeface="Calibri" panose="020F0502020204030204" pitchFamily="34" charset="0"/>
                <a:cs typeface="Athiti" panose="00000500000000000000" pitchFamily="2" charset="-34"/>
              </a:rPr>
              <a:t>ผ่านทาง </a:t>
            </a:r>
            <a:r>
              <a:rPr lang="en-US" dirty="0" err="1" smtClean="0">
                <a:solidFill>
                  <a:schemeClr val="bg1"/>
                </a:solidFill>
                <a:latin typeface="Athiti" panose="00000500000000000000" pitchFamily="2" charset="-34"/>
                <a:ea typeface="Calibri" panose="020F0502020204030204" pitchFamily="34" charset="0"/>
                <a:cs typeface="Athiti" panose="00000500000000000000" pitchFamily="2" charset="-34"/>
              </a:rPr>
              <a:t>PHPMailer</a:t>
            </a:r>
            <a:r>
              <a:rPr lang="en-US" dirty="0">
                <a:solidFill>
                  <a:schemeClr val="bg1"/>
                </a:solidFill>
                <a:latin typeface="Athiti" panose="00000500000000000000" pitchFamily="2" charset="-34"/>
                <a:ea typeface="Calibri" panose="020F0502020204030204" pitchFamily="34" charset="0"/>
                <a:cs typeface="Athiti" panose="00000500000000000000" pitchFamily="2" charset="-34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thiti" panose="00000500000000000000" pitchFamily="2" charset="-34"/>
                <a:ea typeface="Calibri" panose="020F0502020204030204" pitchFamily="34" charset="0"/>
                <a:cs typeface="Athiti" panose="00000500000000000000" pitchFamily="2" charset="-34"/>
              </a:rPr>
              <a:t>API </a:t>
            </a:r>
            <a:r>
              <a:rPr lang="th-TH" dirty="0">
                <a:solidFill>
                  <a:schemeClr val="bg1"/>
                </a:solidFill>
                <a:latin typeface="Athiti" panose="00000500000000000000" pitchFamily="2" charset="-34"/>
                <a:ea typeface="Calibri" panose="020F0502020204030204" pitchFamily="34" charset="0"/>
                <a:cs typeface="Athiti" panose="00000500000000000000" pitchFamily="2" charset="-34"/>
              </a:rPr>
              <a:t>ไปยัง</a:t>
            </a:r>
            <a:r>
              <a:rPr lang="th-TH" dirty="0" smtClean="0">
                <a:solidFill>
                  <a:schemeClr val="bg1"/>
                </a:solidFill>
                <a:latin typeface="Athiti" panose="00000500000000000000" pitchFamily="2" charset="-34"/>
                <a:ea typeface="Calibri" panose="020F0502020204030204" pitchFamily="34" charset="0"/>
                <a:cs typeface="Athiti" panose="00000500000000000000" pitchFamily="2" charset="-34"/>
              </a:rPr>
              <a:t>ผู้ดูแลห้องปฏิบัติการนั้นๆ</a:t>
            </a:r>
            <a:endParaRPr lang="en-US" sz="1800" dirty="0">
              <a:solidFill>
                <a:schemeClr val="bg1"/>
              </a:solidFill>
              <a:effectLst/>
              <a:latin typeface="Athiti" panose="00000500000000000000" pitchFamily="2" charset="-34"/>
              <a:ea typeface="Calibri" panose="020F0502020204030204" pitchFamily="34" charset="0"/>
              <a:cs typeface="Athiti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57671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-101600" y="158044"/>
            <a:ext cx="12575822" cy="936978"/>
          </a:xfrm>
          <a:prstGeom prst="rect">
            <a:avLst/>
          </a:prstGeom>
          <a:solidFill>
            <a:srgbClr val="F0C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3910013" y="283971"/>
            <a:ext cx="4709944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sz="3600" b="1" dirty="0" smtClean="0">
                <a:effectLst/>
                <a:latin typeface="Athiti Medium" panose="00000600000000000000" pitchFamily="2" charset="-34"/>
                <a:ea typeface="Calibri" panose="020F0502020204030204" pitchFamily="34" charset="0"/>
                <a:cs typeface="Athiti Medium" panose="00000600000000000000" pitchFamily="2" charset="-34"/>
              </a:rPr>
              <a:t>รายละเอียดของการพัฒนา</a:t>
            </a:r>
            <a:endParaRPr lang="en-US" sz="2000" dirty="0">
              <a:effectLst/>
              <a:latin typeface="Athiti Medium" panose="00000600000000000000" pitchFamily="2" charset="-34"/>
              <a:ea typeface="Calibri" panose="020F0502020204030204" pitchFamily="34" charset="0"/>
              <a:cs typeface="Athiti Medium" panose="00000600000000000000" pitchFamily="2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247650" y="1574056"/>
            <a:ext cx="6096000" cy="20306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thaiDi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th-TH" b="1" dirty="0" smtClean="0">
                <a:solidFill>
                  <a:srgbClr val="F0CA4D"/>
                </a:solidFill>
                <a:effectLst/>
                <a:latin typeface="Athiti" panose="00000500000000000000" pitchFamily="2" charset="-34"/>
                <a:ea typeface="Calibri" panose="020F0502020204030204" pitchFamily="34" charset="0"/>
                <a:cs typeface="Athiti" panose="00000500000000000000" pitchFamily="2" charset="-34"/>
              </a:rPr>
              <a:t>เครื่องมือที่ใช้ในการพัฒนา</a:t>
            </a:r>
            <a:endParaRPr lang="en-US" b="1" dirty="0" smtClean="0">
              <a:solidFill>
                <a:srgbClr val="F0CA4D"/>
              </a:solidFill>
              <a:effectLst/>
              <a:latin typeface="Athiti" panose="00000500000000000000" pitchFamily="2" charset="-34"/>
              <a:ea typeface="Calibri" panose="020F0502020204030204" pitchFamily="34" charset="0"/>
              <a:cs typeface="Athiti" panose="00000500000000000000" pitchFamily="2" charset="-34"/>
            </a:endParaRPr>
          </a:p>
          <a:p>
            <a:r>
              <a:rPr lang="en-US" sz="2400" dirty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Computer Language : PHP HTML CSS JavaScript SQL</a:t>
            </a:r>
          </a:p>
          <a:p>
            <a:r>
              <a:rPr lang="th-TH" sz="2400" dirty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ระบบฐานข้อมูล</a:t>
            </a:r>
            <a:r>
              <a:rPr lang="en-US" sz="2400" dirty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: MySQL</a:t>
            </a:r>
          </a:p>
          <a:p>
            <a:r>
              <a:rPr lang="en-US" sz="2400" dirty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APIs : </a:t>
            </a:r>
            <a:r>
              <a:rPr lang="en-US" sz="2400" dirty="0" err="1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PHPMailer</a:t>
            </a:r>
            <a:r>
              <a:rPr lang="en-US" sz="2400" dirty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mpdf</a:t>
            </a:r>
            <a:r>
              <a:rPr lang="en-US" sz="2400" dirty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 </a:t>
            </a: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747028" y="3023840"/>
            <a:ext cx="9931400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457200" algn="thaiDist">
              <a:lnSpc>
                <a:spcPts val="16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b="1" dirty="0" smtClean="0">
                <a:solidFill>
                  <a:srgbClr val="F0CA4D"/>
                </a:solidFill>
                <a:effectLst/>
                <a:latin typeface="Athiti" panose="00000500000000000000" pitchFamily="2" charset="-34"/>
                <a:ea typeface="TH SarabunPSK" panose="020B0500040200020003" pitchFamily="34" charset="-34"/>
                <a:cs typeface="Athiti" panose="00000500000000000000" pitchFamily="2" charset="-34"/>
              </a:rPr>
              <a:t>อุปกรณ์ที่ใช้กับซอฟแวร์</a:t>
            </a:r>
            <a:endParaRPr lang="en-US" dirty="0" smtClean="0">
              <a:solidFill>
                <a:srgbClr val="F0CA4D"/>
              </a:solidFill>
              <a:effectLst/>
              <a:latin typeface="Athiti" panose="00000500000000000000" pitchFamily="2" charset="-34"/>
              <a:ea typeface="Calibri" panose="020F0502020204030204" pitchFamily="34" charset="0"/>
              <a:cs typeface="Athiti" panose="00000500000000000000" pitchFamily="2" charset="-34"/>
            </a:endParaRPr>
          </a:p>
          <a:p>
            <a:pPr marL="457200" indent="457200" algn="thaiDist">
              <a:lnSpc>
                <a:spcPts val="1600"/>
              </a:lnSpc>
              <a:spcAft>
                <a:spcPts val="0"/>
              </a:spcAft>
            </a:pPr>
            <a:r>
              <a:rPr lang="en-US" b="1" dirty="0" smtClean="0">
                <a:solidFill>
                  <a:schemeClr val="bg1"/>
                </a:solidFill>
                <a:effectLst/>
                <a:latin typeface="Athiti" panose="00000500000000000000" pitchFamily="2" charset="-34"/>
                <a:ea typeface="TH SarabunPSK" panose="020B0500040200020003" pitchFamily="34" charset="-34"/>
                <a:cs typeface="Athiti" panose="00000500000000000000" pitchFamily="2" charset="-34"/>
              </a:rPr>
              <a:t> </a:t>
            </a:r>
            <a:endParaRPr lang="en-US" dirty="0" smtClean="0">
              <a:solidFill>
                <a:schemeClr val="bg1"/>
              </a:solidFill>
              <a:effectLst/>
              <a:latin typeface="Athiti" panose="00000500000000000000" pitchFamily="2" charset="-34"/>
              <a:ea typeface="Calibri" panose="020F0502020204030204" pitchFamily="34" charset="0"/>
              <a:cs typeface="Athiti" panose="00000500000000000000" pitchFamily="2" charset="-34"/>
            </a:endParaRPr>
          </a:p>
          <a:p>
            <a:pPr marL="457200" algn="thaiDist">
              <a:lnSpc>
                <a:spcPts val="16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bg1"/>
                </a:solidFill>
                <a:effectLst/>
                <a:latin typeface="Athiti" panose="00000500000000000000" pitchFamily="2" charset="-34"/>
                <a:ea typeface="TH SarabunPSK" panose="020B0500040200020003" pitchFamily="34" charset="-34"/>
                <a:cs typeface="Athiti" panose="00000500000000000000" pitchFamily="2" charset="-34"/>
              </a:rPr>
              <a:t>Personal Computer </a:t>
            </a:r>
            <a:r>
              <a:rPr lang="th-TH" dirty="0">
                <a:solidFill>
                  <a:schemeClr val="bg1"/>
                </a:solidFill>
                <a:latin typeface="Athiti" panose="00000500000000000000" pitchFamily="2" charset="-34"/>
                <a:ea typeface="TH SarabunPSK" panose="020B0500040200020003" pitchFamily="34" charset="-34"/>
                <a:cs typeface="Athiti" panose="00000500000000000000" pitchFamily="2" charset="-34"/>
              </a:rPr>
              <a:t>หรือ </a:t>
            </a:r>
            <a:r>
              <a:rPr lang="en-US" dirty="0" smtClean="0">
                <a:solidFill>
                  <a:schemeClr val="bg1"/>
                </a:solidFill>
                <a:effectLst/>
                <a:latin typeface="Athiti" panose="00000500000000000000" pitchFamily="2" charset="-34"/>
                <a:ea typeface="TH SarabunPSK" panose="020B0500040200020003" pitchFamily="34" charset="-34"/>
                <a:cs typeface="Athiti" panose="00000500000000000000" pitchFamily="2" charset="-34"/>
              </a:rPr>
              <a:t>Notebook</a:t>
            </a:r>
          </a:p>
          <a:p>
            <a:pPr marL="457200" algn="thaiDist">
              <a:lnSpc>
                <a:spcPts val="1600"/>
              </a:lnSpc>
              <a:spcAft>
                <a:spcPts val="0"/>
              </a:spcAft>
            </a:pPr>
            <a:endParaRPr lang="en-US" dirty="0" smtClean="0">
              <a:solidFill>
                <a:schemeClr val="bg1"/>
              </a:solidFill>
              <a:effectLst/>
              <a:latin typeface="Athiti" panose="00000500000000000000" pitchFamily="2" charset="-34"/>
              <a:ea typeface="TH SarabunPSK" panose="020B0500040200020003" pitchFamily="34" charset="-34"/>
              <a:cs typeface="Athiti" panose="00000500000000000000" pitchFamily="2" charset="-34"/>
            </a:endParaRPr>
          </a:p>
          <a:p>
            <a:pPr marL="457200" algn="thaiDist">
              <a:lnSpc>
                <a:spcPts val="1600"/>
              </a:lnSpc>
              <a:spcAft>
                <a:spcPts val="0"/>
              </a:spcAft>
            </a:pPr>
            <a:r>
              <a:rPr lang="th-TH" dirty="0" smtClean="0">
                <a:solidFill>
                  <a:schemeClr val="bg1"/>
                </a:solidFill>
                <a:latin typeface="Athiti" panose="00000500000000000000" pitchFamily="2" charset="-34"/>
                <a:ea typeface="Calibri" panose="020F0502020204030204" pitchFamily="34" charset="0"/>
                <a:cs typeface="Athiti" panose="00000500000000000000" pitchFamily="2" charset="-34"/>
              </a:rPr>
              <a:t>ที่สามารถเชื่อม</a:t>
            </a:r>
            <a:r>
              <a:rPr lang="th-TH" dirty="0" err="1" smtClean="0">
                <a:solidFill>
                  <a:schemeClr val="bg1"/>
                </a:solidFill>
                <a:latin typeface="Athiti" panose="00000500000000000000" pitchFamily="2" charset="-34"/>
                <a:ea typeface="Calibri" panose="020F0502020204030204" pitchFamily="34" charset="0"/>
                <a:cs typeface="Athiti" panose="00000500000000000000" pitchFamily="2" charset="-34"/>
              </a:rPr>
              <a:t>อืนเตอร์เน็ต</a:t>
            </a:r>
            <a:r>
              <a:rPr lang="th-TH" dirty="0" smtClean="0">
                <a:solidFill>
                  <a:schemeClr val="bg1"/>
                </a:solidFill>
                <a:latin typeface="Athiti" panose="00000500000000000000" pitchFamily="2" charset="-34"/>
                <a:ea typeface="Calibri" panose="020F0502020204030204" pitchFamily="34" charset="0"/>
                <a:cs typeface="Athiti" panose="00000500000000000000" pitchFamily="2" charset="-34"/>
              </a:rPr>
              <a:t>ได้</a:t>
            </a:r>
            <a:endParaRPr lang="en-US" dirty="0">
              <a:solidFill>
                <a:schemeClr val="bg1"/>
              </a:solidFill>
              <a:effectLst/>
              <a:latin typeface="Athiti" panose="00000500000000000000" pitchFamily="2" charset="-34"/>
              <a:ea typeface="Calibri" panose="020F0502020204030204" pitchFamily="34" charset="0"/>
              <a:cs typeface="Athiti" panose="00000500000000000000" pitchFamily="2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247650" y="4679450"/>
            <a:ext cx="11592658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thaiDist">
              <a:lnSpc>
                <a:spcPts val="16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th-TH" b="1" dirty="0" smtClean="0">
                <a:solidFill>
                  <a:srgbClr val="F0CA4D"/>
                </a:solidFill>
                <a:effectLst/>
                <a:latin typeface="Athiti" panose="00000500000000000000" pitchFamily="2" charset="-34"/>
                <a:ea typeface="TH SarabunPSK" panose="020B0500040200020003" pitchFamily="34" charset="-34"/>
                <a:cs typeface="Athiti" panose="00000500000000000000" pitchFamily="2" charset="-34"/>
              </a:rPr>
              <a:t>ขอบเขตและข้อจำกัดของโปรแกรมที่พัฒนา</a:t>
            </a:r>
            <a:endParaRPr lang="en-US" sz="1800" b="1" dirty="0" smtClean="0">
              <a:solidFill>
                <a:srgbClr val="F0CA4D"/>
              </a:solidFill>
              <a:effectLst/>
              <a:latin typeface="Athiti" panose="00000500000000000000" pitchFamily="2" charset="-34"/>
              <a:ea typeface="Calibri" panose="020F0502020204030204" pitchFamily="34" charset="0"/>
              <a:cs typeface="Athiti" panose="00000500000000000000" pitchFamily="2" charset="-34"/>
            </a:endParaRPr>
          </a:p>
          <a:p>
            <a:pPr marL="457200" algn="thaiDist">
              <a:lnSpc>
                <a:spcPts val="16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bg1"/>
                </a:solidFill>
                <a:effectLst/>
                <a:latin typeface="Athiti" panose="00000500000000000000" pitchFamily="2" charset="-34"/>
                <a:ea typeface="TH SarabunPSK" panose="020B0500040200020003" pitchFamily="34" charset="-34"/>
                <a:cs typeface="Athiti" panose="00000500000000000000" pitchFamily="2" charset="-34"/>
              </a:rPr>
              <a:t> </a:t>
            </a:r>
            <a:endParaRPr lang="th-TH" sz="1800" dirty="0">
              <a:solidFill>
                <a:schemeClr val="bg1"/>
              </a:solidFill>
              <a:latin typeface="Athiti" panose="00000500000000000000" pitchFamily="2" charset="-34"/>
              <a:ea typeface="TH SarabunPSK" panose="020B0500040200020003" pitchFamily="34" charset="-34"/>
              <a:cs typeface="Athiti" panose="00000500000000000000" pitchFamily="2" charset="-34"/>
            </a:endParaRPr>
          </a:p>
          <a:p>
            <a:pPr marL="457200" algn="thaiDist">
              <a:lnSpc>
                <a:spcPts val="1600"/>
              </a:lnSpc>
              <a:spcAft>
                <a:spcPts val="0"/>
              </a:spcAft>
            </a:pPr>
            <a:r>
              <a:rPr lang="th-TH" dirty="0" smtClean="0">
                <a:solidFill>
                  <a:schemeClr val="bg1"/>
                </a:solidFill>
                <a:effectLst/>
                <a:latin typeface="Athiti" panose="00000500000000000000" pitchFamily="2" charset="-34"/>
                <a:ea typeface="TH SarabunPSK" panose="020B0500040200020003" pitchFamily="34" charset="-34"/>
                <a:cs typeface="Athiti" panose="00000500000000000000" pitchFamily="2" charset="-34"/>
              </a:rPr>
              <a:t>เป็นระบบที่ใช้ได้กับห้องปฏิบัติการวิทยาศาสตร์ระดับมัธยมศึกษา โดยได้มีการ</a:t>
            </a:r>
            <a:r>
              <a:rPr lang="th-TH" dirty="0" smtClean="0">
                <a:solidFill>
                  <a:schemeClr val="bg1"/>
                </a:solidFill>
                <a:effectLst/>
                <a:latin typeface="Athiti" panose="00000500000000000000" pitchFamily="2" charset="-34"/>
                <a:ea typeface="TH SarabunPSK" panose="020B0500040200020003" pitchFamily="34" charset="-34"/>
                <a:cs typeface="Athiti" panose="00000500000000000000" pitchFamily="2" charset="-34"/>
              </a:rPr>
              <a:t>เก็บ</a:t>
            </a:r>
            <a:endParaRPr lang="th-TH" dirty="0" smtClean="0">
              <a:solidFill>
                <a:schemeClr val="bg1"/>
              </a:solidFill>
              <a:effectLst/>
              <a:latin typeface="Athiti" panose="00000500000000000000" pitchFamily="2" charset="-34"/>
              <a:ea typeface="TH SarabunPSK" panose="020B0500040200020003" pitchFamily="34" charset="-34"/>
              <a:cs typeface="Athiti" panose="00000500000000000000" pitchFamily="2" charset="-34"/>
            </a:endParaRPr>
          </a:p>
          <a:p>
            <a:pPr marL="457200" algn="thaiDist">
              <a:lnSpc>
                <a:spcPts val="1600"/>
              </a:lnSpc>
              <a:spcAft>
                <a:spcPts val="0"/>
              </a:spcAft>
            </a:pPr>
            <a:endParaRPr lang="th-TH" dirty="0">
              <a:solidFill>
                <a:schemeClr val="bg1"/>
              </a:solidFill>
              <a:latin typeface="Athiti" panose="00000500000000000000" pitchFamily="2" charset="-34"/>
              <a:ea typeface="TH SarabunPSK" panose="020B0500040200020003" pitchFamily="34" charset="-34"/>
              <a:cs typeface="Athiti" panose="00000500000000000000" pitchFamily="2" charset="-34"/>
            </a:endParaRPr>
          </a:p>
          <a:p>
            <a:pPr marL="457200" algn="thaiDist">
              <a:lnSpc>
                <a:spcPts val="1600"/>
              </a:lnSpc>
              <a:spcAft>
                <a:spcPts val="0"/>
              </a:spcAft>
            </a:pPr>
            <a:r>
              <a:rPr lang="th-TH" dirty="0" smtClean="0">
                <a:solidFill>
                  <a:schemeClr val="bg1"/>
                </a:solidFill>
                <a:effectLst/>
                <a:latin typeface="Athiti" panose="00000500000000000000" pitchFamily="2" charset="-34"/>
                <a:ea typeface="TH SarabunPSK" panose="020B0500040200020003" pitchFamily="34" charset="-34"/>
                <a:cs typeface="Athiti" panose="00000500000000000000" pitchFamily="2" charset="-34"/>
              </a:rPr>
              <a:t>ข้อมูลจากโรงเรียนจุฬา</a:t>
            </a:r>
            <a:r>
              <a:rPr lang="th-TH" dirty="0" err="1" smtClean="0">
                <a:solidFill>
                  <a:schemeClr val="bg1"/>
                </a:solidFill>
                <a:effectLst/>
                <a:latin typeface="Athiti" panose="00000500000000000000" pitchFamily="2" charset="-34"/>
                <a:ea typeface="TH SarabunPSK" panose="020B0500040200020003" pitchFamily="34" charset="-34"/>
                <a:cs typeface="Athiti" panose="00000500000000000000" pitchFamily="2" charset="-34"/>
              </a:rPr>
              <a:t>ภรณ</a:t>
            </a:r>
            <a:r>
              <a:rPr lang="th-TH" dirty="0" smtClean="0">
                <a:solidFill>
                  <a:schemeClr val="bg1"/>
                </a:solidFill>
                <a:effectLst/>
                <a:latin typeface="Athiti" panose="00000500000000000000" pitchFamily="2" charset="-34"/>
                <a:ea typeface="TH SarabunPSK" panose="020B0500040200020003" pitchFamily="34" charset="-34"/>
                <a:cs typeface="Athiti" panose="00000500000000000000" pitchFamily="2" charset="-34"/>
              </a:rPr>
              <a:t>ราชวิทยาลัย ตรัง</a:t>
            </a:r>
            <a:endParaRPr lang="en-US" sz="1800" dirty="0">
              <a:solidFill>
                <a:schemeClr val="bg1"/>
              </a:solidFill>
              <a:effectLst/>
              <a:latin typeface="Athiti" panose="00000500000000000000" pitchFamily="2" charset="-34"/>
              <a:ea typeface="Calibri" panose="020F0502020204030204" pitchFamily="34" charset="0"/>
              <a:cs typeface="Athiti" panose="00000500000000000000" pitchFamily="2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6264985" y="2013236"/>
            <a:ext cx="6096000" cy="5591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1600"/>
              </a:lnSpc>
              <a:spcAft>
                <a:spcPts val="0"/>
              </a:spcAft>
            </a:pPr>
            <a:endParaRPr lang="en-US" dirty="0" smtClean="0">
              <a:solidFill>
                <a:schemeClr val="bg1"/>
              </a:solidFill>
              <a:effectLst/>
              <a:latin typeface="Athiti" panose="00000500000000000000" pitchFamily="2" charset="-34"/>
              <a:ea typeface="Calibri" panose="020F0502020204030204" pitchFamily="34" charset="0"/>
              <a:cs typeface="Athiti" panose="00000500000000000000" pitchFamily="2" charset="-34"/>
            </a:endParaRPr>
          </a:p>
          <a:p>
            <a:pPr>
              <a:lnSpc>
                <a:spcPts val="1600"/>
              </a:lnSpc>
              <a:spcAft>
                <a:spcPts val="0"/>
              </a:spcAft>
            </a:pPr>
            <a:r>
              <a:rPr lang="th-TH" dirty="0" smtClean="0">
                <a:solidFill>
                  <a:schemeClr val="bg1"/>
                </a:solidFill>
                <a:effectLst/>
                <a:latin typeface="Athiti" panose="00000500000000000000" pitchFamily="2" charset="-34"/>
                <a:ea typeface="TH SarabunPSK" panose="020B0500040200020003" pitchFamily="34" charset="-34"/>
                <a:cs typeface="Athiti" panose="00000500000000000000" pitchFamily="2" charset="-34"/>
              </a:rPr>
              <a:t>กลุ่มผู้ใช้งาน</a:t>
            </a:r>
            <a:r>
              <a:rPr lang="th-TH" dirty="0" err="1" smtClean="0">
                <a:solidFill>
                  <a:schemeClr val="bg1"/>
                </a:solidFill>
                <a:effectLst/>
                <a:latin typeface="Athiti" panose="00000500000000000000" pitchFamily="2" charset="-34"/>
                <a:ea typeface="TH SarabunPSK" panose="020B0500040200020003" pitchFamily="34" charset="-34"/>
                <a:cs typeface="Athiti" panose="00000500000000000000" pitchFamily="2" charset="-34"/>
              </a:rPr>
              <a:t>ห้องปฎิบัติการ</a:t>
            </a:r>
            <a:endParaRPr lang="en-US" dirty="0">
              <a:solidFill>
                <a:schemeClr val="bg1"/>
              </a:solidFill>
              <a:effectLst/>
              <a:latin typeface="Athiti" panose="00000500000000000000" pitchFamily="2" charset="-34"/>
              <a:ea typeface="Calibri" panose="020F0502020204030204" pitchFamily="34" charset="0"/>
              <a:cs typeface="Athiti" panose="00000500000000000000" pitchFamily="2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343650" y="1799602"/>
            <a:ext cx="2452916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lnSpc>
                <a:spcPts val="16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b="1" dirty="0">
                <a:solidFill>
                  <a:srgbClr val="F0CA4D"/>
                </a:solidFill>
                <a:latin typeface="Athiti" panose="00000500000000000000" pitchFamily="2" charset="-34"/>
                <a:ea typeface="TH SarabunPSK" panose="020B0500040200020003" pitchFamily="34" charset="-34"/>
                <a:cs typeface="Athiti" panose="00000500000000000000" pitchFamily="2" charset="-34"/>
              </a:rPr>
              <a:t>กลุ่มผู้ใช้งาน</a:t>
            </a:r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44" y="0"/>
            <a:ext cx="1424106" cy="14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65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B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/>
          <p:cNvSpPr/>
          <p:nvPr/>
        </p:nvSpPr>
        <p:spPr>
          <a:xfrm>
            <a:off x="-101600" y="158044"/>
            <a:ext cx="12575822" cy="936978"/>
          </a:xfrm>
          <a:prstGeom prst="rect">
            <a:avLst/>
          </a:prstGeom>
          <a:solidFill>
            <a:srgbClr val="F0C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2549630" y="626533"/>
            <a:ext cx="910217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600"/>
              </a:lnSpc>
              <a:spcAft>
                <a:spcPts val="0"/>
              </a:spcAft>
            </a:pPr>
            <a:r>
              <a:rPr lang="th-TH" sz="3600" dirty="0" smtClean="0">
                <a:effectLst/>
                <a:latin typeface="Athiti Medium" panose="00000600000000000000" pitchFamily="2" charset="-34"/>
                <a:ea typeface="TH SarabunPSK" panose="020B0500040200020003" pitchFamily="34" charset="-34"/>
                <a:cs typeface="Athiti Medium" panose="00000600000000000000" pitchFamily="2" charset="-34"/>
              </a:rPr>
              <a:t>แนวทางในการพัฒนาและประยุกต์ใช้ร่วมกับงานอื่นๆ</a:t>
            </a:r>
            <a:endParaRPr lang="en-US" sz="2000" dirty="0">
              <a:effectLst/>
              <a:latin typeface="Athiti Medium" panose="00000600000000000000" pitchFamily="2" charset="-34"/>
              <a:ea typeface="Calibri" panose="020F0502020204030204" pitchFamily="34" charset="0"/>
              <a:cs typeface="Athiti Medium" panose="00000600000000000000" pitchFamily="2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02" y="138658"/>
            <a:ext cx="1745192" cy="1745192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628202" y="2103904"/>
            <a:ext cx="11023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ts val="1600"/>
              </a:lnSpc>
              <a:spcAft>
                <a:spcPts val="0"/>
              </a:spcAft>
            </a:pPr>
            <a:r>
              <a:rPr lang="th-TH" sz="3200" dirty="0" smtClean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	โปรแกรม</a:t>
            </a:r>
            <a:r>
              <a:rPr lang="th-TH" sz="3200" dirty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ประยุกต์เพื่อการใช้งาน ระบบ</a:t>
            </a:r>
            <a:r>
              <a:rPr lang="th-TH" sz="3200" dirty="0" smtClean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ช่วยเหลือนักเรียนและ</a:t>
            </a:r>
          </a:p>
          <a:p>
            <a:pPr algn="thaiDist">
              <a:lnSpc>
                <a:spcPts val="1600"/>
              </a:lnSpc>
              <a:spcAft>
                <a:spcPts val="0"/>
              </a:spcAft>
            </a:pPr>
            <a:endParaRPr lang="th-TH" sz="3200" dirty="0">
              <a:solidFill>
                <a:schemeClr val="bg1"/>
              </a:solidFill>
              <a:latin typeface="2005_iannnnnGMO" panose="02000000000000000000" pitchFamily="2" charset="0"/>
              <a:ea typeface="TH SarabunPSK" panose="020B0500040200020003" pitchFamily="34" charset="-34"/>
              <a:cs typeface="2005_iannnnnGMO" panose="02000000000000000000" pitchFamily="2" charset="0"/>
            </a:endParaRPr>
          </a:p>
          <a:p>
            <a:pPr algn="thaiDist">
              <a:lnSpc>
                <a:spcPts val="1600"/>
              </a:lnSpc>
              <a:spcAft>
                <a:spcPts val="0"/>
              </a:spcAft>
            </a:pPr>
            <a:r>
              <a:rPr lang="th-TH" sz="3200" dirty="0" smtClean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จัดการ</a:t>
            </a:r>
            <a:r>
              <a:rPr lang="th-TH" sz="3200" dirty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ฐานข้อมูลห้องปฏิบัติการ</a:t>
            </a:r>
            <a:r>
              <a:rPr lang="th-TH" sz="3200" dirty="0" smtClean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ทางวิทยาศาสตร์ </a:t>
            </a:r>
            <a:r>
              <a:rPr lang="th-TH" sz="3200" dirty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หรือ </a:t>
            </a:r>
            <a:r>
              <a:rPr lang="en-US" sz="3200" dirty="0" smtClean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Science</a:t>
            </a:r>
          </a:p>
          <a:p>
            <a:pPr algn="thaiDist">
              <a:lnSpc>
                <a:spcPts val="1600"/>
              </a:lnSpc>
              <a:spcAft>
                <a:spcPts val="0"/>
              </a:spcAft>
            </a:pPr>
            <a:endParaRPr lang="en-US" sz="3200" dirty="0">
              <a:solidFill>
                <a:schemeClr val="bg1"/>
              </a:solidFill>
              <a:latin typeface="2005_iannnnnGMO" panose="02000000000000000000" pitchFamily="2" charset="0"/>
              <a:ea typeface="TH SarabunPSK" panose="020B0500040200020003" pitchFamily="34" charset="-34"/>
              <a:cs typeface="2005_iannnnnGMO" panose="02000000000000000000" pitchFamily="2" charset="0"/>
            </a:endParaRPr>
          </a:p>
          <a:p>
            <a:pPr algn="thaiDist">
              <a:lnSpc>
                <a:spcPts val="1600"/>
              </a:lnSpc>
              <a:spcAft>
                <a:spcPts val="0"/>
              </a:spcAft>
            </a:pPr>
            <a:r>
              <a:rPr lang="en-US" sz="3200" dirty="0" smtClean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Laboratory Assistant and </a:t>
            </a:r>
            <a:r>
              <a:rPr lang="en-US" sz="3200" dirty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Management System </a:t>
            </a:r>
            <a:r>
              <a:rPr lang="th-TH" sz="3200" dirty="0" smtClean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(</a:t>
            </a:r>
            <a:r>
              <a:rPr lang="en-US" sz="3200" dirty="0" err="1" smtClean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ProjectLAB</a:t>
            </a:r>
            <a:r>
              <a:rPr lang="th-TH" sz="3200" dirty="0" smtClean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) </a:t>
            </a:r>
          </a:p>
          <a:p>
            <a:pPr algn="thaiDist">
              <a:lnSpc>
                <a:spcPts val="1600"/>
              </a:lnSpc>
              <a:spcAft>
                <a:spcPts val="0"/>
              </a:spcAft>
            </a:pPr>
            <a:endParaRPr lang="th-TH" sz="3200" dirty="0">
              <a:solidFill>
                <a:schemeClr val="bg1"/>
              </a:solidFill>
              <a:latin typeface="2005_iannnnnGMO" panose="02000000000000000000" pitchFamily="2" charset="0"/>
              <a:ea typeface="TH SarabunPSK" panose="020B0500040200020003" pitchFamily="34" charset="-34"/>
              <a:cs typeface="2005_iannnnnGMO" panose="02000000000000000000" pitchFamily="2" charset="0"/>
            </a:endParaRPr>
          </a:p>
          <a:p>
            <a:pPr algn="thaiDist">
              <a:lnSpc>
                <a:spcPts val="1600"/>
              </a:lnSpc>
              <a:spcAft>
                <a:spcPts val="0"/>
              </a:spcAft>
            </a:pPr>
            <a:r>
              <a:rPr lang="th-TH" sz="3200" dirty="0" smtClean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เป็นโปรแกรม</a:t>
            </a:r>
            <a:r>
              <a:rPr lang="th-TH" sz="3200" dirty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ประยุกต์ที่สามารถนำไปบริหารจัดการ</a:t>
            </a:r>
            <a:r>
              <a:rPr lang="th-TH" sz="3200" dirty="0" smtClean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ระบบจัดการฐานข้อมูล</a:t>
            </a:r>
          </a:p>
          <a:p>
            <a:pPr algn="thaiDist">
              <a:lnSpc>
                <a:spcPts val="1600"/>
              </a:lnSpc>
              <a:spcAft>
                <a:spcPts val="0"/>
              </a:spcAft>
            </a:pPr>
            <a:endParaRPr lang="th-TH" sz="3200" dirty="0">
              <a:solidFill>
                <a:schemeClr val="bg1"/>
              </a:solidFill>
              <a:latin typeface="2005_iannnnnGMO" panose="02000000000000000000" pitchFamily="2" charset="0"/>
              <a:ea typeface="TH SarabunPSK" panose="020B0500040200020003" pitchFamily="34" charset="-34"/>
              <a:cs typeface="2005_iannnnnGMO" panose="02000000000000000000" pitchFamily="2" charset="0"/>
            </a:endParaRPr>
          </a:p>
          <a:p>
            <a:pPr algn="thaiDist">
              <a:lnSpc>
                <a:spcPts val="1600"/>
              </a:lnSpc>
              <a:spcAft>
                <a:spcPts val="0"/>
              </a:spcAft>
            </a:pPr>
            <a:r>
              <a:rPr lang="th-TH" sz="3200" dirty="0" smtClean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ภายใน</a:t>
            </a:r>
            <a:r>
              <a:rPr lang="th-TH" sz="3200" dirty="0" err="1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ห้องปฎิบัติการ</a:t>
            </a:r>
            <a:r>
              <a:rPr lang="th-TH" sz="3200" dirty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วิทยาศาสตร์ทั้ง</a:t>
            </a:r>
            <a:r>
              <a:rPr lang="th-TH" sz="3200" dirty="0" smtClean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ในระดับชั้นมัธยมศึกษา</a:t>
            </a:r>
          </a:p>
          <a:p>
            <a:pPr algn="thaiDist">
              <a:lnSpc>
                <a:spcPts val="1600"/>
              </a:lnSpc>
              <a:spcAft>
                <a:spcPts val="0"/>
              </a:spcAft>
            </a:pPr>
            <a:endParaRPr lang="th-TH" sz="3200" dirty="0">
              <a:solidFill>
                <a:schemeClr val="bg1"/>
              </a:solidFill>
              <a:latin typeface="2005_iannnnnGMO" panose="02000000000000000000" pitchFamily="2" charset="0"/>
              <a:ea typeface="TH SarabunPSK" panose="020B0500040200020003" pitchFamily="34" charset="-34"/>
              <a:cs typeface="2005_iannnnnGMO" panose="02000000000000000000" pitchFamily="2" charset="0"/>
            </a:endParaRPr>
          </a:p>
          <a:p>
            <a:pPr algn="thaiDist">
              <a:lnSpc>
                <a:spcPts val="1600"/>
              </a:lnSpc>
              <a:spcAft>
                <a:spcPts val="0"/>
              </a:spcAft>
            </a:pPr>
            <a:r>
              <a:rPr lang="th-TH" sz="3200" dirty="0" smtClean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แต่</a:t>
            </a:r>
            <a:r>
              <a:rPr lang="th-TH" sz="3200" dirty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มี</a:t>
            </a:r>
            <a:r>
              <a:rPr lang="th-TH" sz="3200" dirty="0" smtClean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ข้อจำกัดขอบเขต</a:t>
            </a:r>
            <a:r>
              <a:rPr lang="th-TH" sz="3200" dirty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ในการพัฒนาโครงการซึ่งอาจ</a:t>
            </a:r>
            <a:r>
              <a:rPr lang="th-TH" sz="3200" dirty="0" smtClean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นำไป</a:t>
            </a:r>
          </a:p>
          <a:p>
            <a:pPr algn="thaiDist">
              <a:lnSpc>
                <a:spcPts val="1600"/>
              </a:lnSpc>
              <a:spcAft>
                <a:spcPts val="0"/>
              </a:spcAft>
            </a:pPr>
            <a:endParaRPr lang="th-TH" sz="3200" dirty="0">
              <a:solidFill>
                <a:schemeClr val="bg1"/>
              </a:solidFill>
              <a:latin typeface="2005_iannnnnGMO" panose="02000000000000000000" pitchFamily="2" charset="0"/>
              <a:ea typeface="TH SarabunPSK" panose="020B0500040200020003" pitchFamily="34" charset="-34"/>
              <a:cs typeface="2005_iannnnnGMO" panose="02000000000000000000" pitchFamily="2" charset="0"/>
            </a:endParaRPr>
          </a:p>
          <a:p>
            <a:pPr algn="thaiDist">
              <a:lnSpc>
                <a:spcPts val="1600"/>
              </a:lnSpc>
              <a:spcAft>
                <a:spcPts val="0"/>
              </a:spcAft>
            </a:pPr>
            <a:r>
              <a:rPr lang="th-TH" sz="3200" dirty="0" smtClean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พัฒนาต่อยอด</a:t>
            </a:r>
            <a:r>
              <a:rPr lang="th-TH" sz="3200" dirty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เพื่อเพิ่มความสามารถในการจัดการฐานข้อมูล</a:t>
            </a:r>
            <a:r>
              <a:rPr lang="th-TH" sz="3200" dirty="0" smtClean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ได้อย่างมี</a:t>
            </a:r>
          </a:p>
          <a:p>
            <a:pPr algn="thaiDist">
              <a:lnSpc>
                <a:spcPts val="1600"/>
              </a:lnSpc>
              <a:spcAft>
                <a:spcPts val="0"/>
              </a:spcAft>
            </a:pPr>
            <a:endParaRPr lang="th-TH" sz="3200" dirty="0">
              <a:solidFill>
                <a:schemeClr val="bg1"/>
              </a:solidFill>
              <a:latin typeface="2005_iannnnnGMO" panose="02000000000000000000" pitchFamily="2" charset="0"/>
              <a:ea typeface="TH SarabunPSK" panose="020B0500040200020003" pitchFamily="34" charset="-34"/>
              <a:cs typeface="2005_iannnnnGMO" panose="02000000000000000000" pitchFamily="2" charset="0"/>
            </a:endParaRPr>
          </a:p>
          <a:p>
            <a:pPr algn="thaiDist">
              <a:lnSpc>
                <a:spcPts val="1600"/>
              </a:lnSpc>
              <a:spcAft>
                <a:spcPts val="0"/>
              </a:spcAft>
            </a:pPr>
            <a:r>
              <a:rPr lang="th-TH" sz="3200" dirty="0" smtClean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ประสิทธิภาพ</a:t>
            </a:r>
            <a:r>
              <a:rPr lang="th-TH" sz="3200" dirty="0">
                <a:solidFill>
                  <a:schemeClr val="bg1"/>
                </a:solidFill>
                <a:latin typeface="2005_iannnnnGMO" panose="02000000000000000000" pitchFamily="2" charset="0"/>
                <a:ea typeface="TH SarabunPSK" panose="020B0500040200020003" pitchFamily="34" charset="-34"/>
                <a:cs typeface="2005_iannnnnGMO" panose="02000000000000000000" pitchFamily="2" charset="0"/>
              </a:rPr>
              <a:t>ยิ่งขึ้น</a:t>
            </a:r>
            <a:endParaRPr lang="en-US" sz="2000" dirty="0">
              <a:solidFill>
                <a:schemeClr val="bg1"/>
              </a:solidFill>
              <a:effectLst/>
              <a:latin typeface="2005_iannnnnGMO" panose="02000000000000000000" pitchFamily="2" charset="0"/>
              <a:ea typeface="Calibri" panose="020F0502020204030204" pitchFamily="34" charset="0"/>
              <a:cs typeface="2005_iannnnnGMO" panose="02000000000000000000" pitchFamily="2" charset="0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29675" y="2523690"/>
            <a:ext cx="2822127" cy="282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23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104</Words>
  <Application>Microsoft Office PowerPoint</Application>
  <PresentationFormat>แบบจอกว้าง</PresentationFormat>
  <Paragraphs>56</Paragraphs>
  <Slides>6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6</vt:i4>
      </vt:variant>
    </vt:vector>
  </HeadingPairs>
  <TitlesOfParts>
    <vt:vector size="17" baseType="lpstr">
      <vt:lpstr>Cordia New</vt:lpstr>
      <vt:lpstr>2005_iannnnnGMO</vt:lpstr>
      <vt:lpstr>Athiti Medium</vt:lpstr>
      <vt:lpstr>TH SarabunPSK</vt:lpstr>
      <vt:lpstr>Symbol</vt:lpstr>
      <vt:lpstr>Calibri</vt:lpstr>
      <vt:lpstr>Arial</vt:lpstr>
      <vt:lpstr>Angsana New</vt:lpstr>
      <vt:lpstr>Athiti</vt:lpstr>
      <vt:lpstr>Calibri Light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User</dc:creator>
  <cp:lastModifiedBy>User</cp:lastModifiedBy>
  <cp:revision>31</cp:revision>
  <dcterms:created xsi:type="dcterms:W3CDTF">2018-01-24T08:26:31Z</dcterms:created>
  <dcterms:modified xsi:type="dcterms:W3CDTF">2018-03-13T15:47:48Z</dcterms:modified>
</cp:coreProperties>
</file>